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4"/>
    <p:sldMasterId id="2147483682" r:id="rId5"/>
    <p:sldMasterId id="2147483696" r:id="rId6"/>
    <p:sldMasterId id="2147483703" r:id="rId7"/>
  </p:sldMasterIdLst>
  <p:notesMasterIdLst>
    <p:notesMasterId r:id="rId24"/>
  </p:notesMasterIdLst>
  <p:handoutMasterIdLst>
    <p:handoutMasterId r:id="rId25"/>
  </p:handoutMasterIdLst>
  <p:sldIdLst>
    <p:sldId id="277" r:id="rId8"/>
    <p:sldId id="265" r:id="rId9"/>
    <p:sldId id="274" r:id="rId10"/>
    <p:sldId id="259" r:id="rId11"/>
    <p:sldId id="260" r:id="rId12"/>
    <p:sldId id="261" r:id="rId13"/>
    <p:sldId id="263" r:id="rId14"/>
    <p:sldId id="264" r:id="rId15"/>
    <p:sldId id="269" r:id="rId16"/>
    <p:sldId id="275" r:id="rId17"/>
    <p:sldId id="278" r:id="rId18"/>
    <p:sldId id="266" r:id="rId19"/>
    <p:sldId id="268" r:id="rId20"/>
    <p:sldId id="270" r:id="rId21"/>
    <p:sldId id="273" r:id="rId22"/>
    <p:sldId id="272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0AC"/>
    <a:srgbClr val="50556F"/>
    <a:srgbClr val="0B2242"/>
    <a:srgbClr val="C7DBC1"/>
    <a:srgbClr val="2C5364"/>
    <a:srgbClr val="74546A"/>
    <a:srgbClr val="8A4969"/>
    <a:srgbClr val="FABCA2"/>
    <a:srgbClr val="48587A"/>
    <a:srgbClr val="792D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08" autoAdjust="0"/>
    <p:restoredTop sz="94706"/>
  </p:normalViewPr>
  <p:slideViewPr>
    <p:cSldViewPr snapToGrid="0" snapToObjects="1">
      <p:cViewPr varScale="1">
        <p:scale>
          <a:sx n="116" d="100"/>
          <a:sy n="116" d="100"/>
        </p:scale>
        <p:origin x="16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F87ECC-D716-E74C-A047-D81661C6A948}" type="datetimeFigureOut">
              <a:rPr lang="en-US" smtClean="0"/>
              <a:t>2018-05-28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9C945-AB76-9D47-AEAD-BB3662AA2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2479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26.jp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2D1C12-526E-7442-B5D8-2C6AD898A168}" type="datetimeFigureOut">
              <a:rPr lang="en-US" smtClean="0"/>
              <a:t>2018-05-28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CE3F89-25A8-F644-B331-4E14731F6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026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5.tiff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7.tiff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2.tiff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3.tiff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ulinė skaidr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905"/>
          <a:stretch/>
        </p:blipFill>
        <p:spPr>
          <a:xfrm rot="5400000">
            <a:off x="2724330" y="438334"/>
            <a:ext cx="6639888" cy="6199451"/>
          </a:xfrm>
          <a:prstGeom prst="rect">
            <a:avLst/>
          </a:prstGeom>
        </p:spPr>
      </p:pic>
      <p:sp>
        <p:nvSpPr>
          <p:cNvPr id="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910046" y="5753103"/>
            <a:ext cx="2128990" cy="1104899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1" baseline="0">
                <a:solidFill>
                  <a:srgbClr val="132A4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910046" y="1373526"/>
            <a:ext cx="7624292" cy="1086184"/>
          </a:xfrm>
          <a:prstGeom prst="rect">
            <a:avLst/>
          </a:prstGeom>
        </p:spPr>
        <p:txBody>
          <a:bodyPr/>
          <a:lstStyle>
            <a:lvl1pPr algn="l">
              <a:lnSpc>
                <a:spcPts val="5000"/>
              </a:lnSpc>
              <a:buNone/>
              <a:defRPr sz="4500" b="1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341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5267"/>
          <a:stretch/>
        </p:blipFill>
        <p:spPr>
          <a:xfrm rot="5400000">
            <a:off x="1672199" y="2877512"/>
            <a:ext cx="2461085" cy="5500686"/>
          </a:xfrm>
          <a:prstGeom prst="rect">
            <a:avLst/>
          </a:prstGeom>
        </p:spPr>
      </p:pic>
      <p:sp>
        <p:nvSpPr>
          <p:cNvPr id="9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335947" y="2135190"/>
            <a:ext cx="4348164" cy="3883691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13" name="Rectangle 15">
            <a:extLst>
              <a:ext uri="{FF2B5EF4-FFF2-40B4-BE49-F238E27FC236}">
                <a16:creationId xmlns:a16="http://schemas.microsoft.com/office/drawing/2014/main" xmlns="" id="{627824FD-70E9-4723-A3AC-DC22F933D428}"/>
              </a:ext>
            </a:extLst>
          </p:cNvPr>
          <p:cNvSpPr/>
          <p:nvPr userDrawn="1"/>
        </p:nvSpPr>
        <p:spPr>
          <a:xfrm rot="5400000">
            <a:off x="-465323" y="465322"/>
            <a:ext cx="1083046" cy="1524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xmlns="" id="{8C60AD12-819B-4DE6-B1AD-F43D73B2A29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C5E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2" y="2135190"/>
            <a:ext cx="3494740" cy="3883691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r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939594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5124844" y="2838845"/>
            <a:ext cx="2218199" cy="58201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10" name="Rectangle 15">
            <a:extLst>
              <a:ext uri="{FF2B5EF4-FFF2-40B4-BE49-F238E27FC236}">
                <a16:creationId xmlns:a16="http://schemas.microsoft.com/office/drawing/2014/main" xmlns="" id="{2A358839-563D-4E19-8364-BAD66034C0E8}"/>
              </a:ext>
            </a:extLst>
          </p:cNvPr>
          <p:cNvSpPr/>
          <p:nvPr userDrawn="1"/>
        </p:nvSpPr>
        <p:spPr>
          <a:xfrm rot="5400000">
            <a:off x="-465323" y="465322"/>
            <a:ext cx="1083046" cy="1524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3" name="Rectangle 16">
            <a:extLst>
              <a:ext uri="{FF2B5EF4-FFF2-40B4-BE49-F238E27FC236}">
                <a16:creationId xmlns:a16="http://schemas.microsoft.com/office/drawing/2014/main" xmlns="" id="{8CFC78D5-A999-4F7E-B34F-1A97074492C6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C5E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57203" y="3171039"/>
            <a:ext cx="8227078" cy="2847843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1862356"/>
            <a:ext cx="8233071" cy="1157681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922073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82916" y="1357313"/>
            <a:ext cx="2461085" cy="5500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9" name="Rectangle 15">
            <a:extLst>
              <a:ext uri="{FF2B5EF4-FFF2-40B4-BE49-F238E27FC236}">
                <a16:creationId xmlns:a16="http://schemas.microsoft.com/office/drawing/2014/main" xmlns="" id="{81ED5B9F-86E1-4196-9F9C-82226D97395C}"/>
              </a:ext>
            </a:extLst>
          </p:cNvPr>
          <p:cNvSpPr/>
          <p:nvPr userDrawn="1"/>
        </p:nvSpPr>
        <p:spPr>
          <a:xfrm rot="5400000">
            <a:off x="-465323" y="465322"/>
            <a:ext cx="1083046" cy="1524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1" name="Rectangle 16">
            <a:extLst>
              <a:ext uri="{FF2B5EF4-FFF2-40B4-BE49-F238E27FC236}">
                <a16:creationId xmlns:a16="http://schemas.microsoft.com/office/drawing/2014/main" xmlns="" id="{97B8906E-3FDD-4610-9ADD-6727705B53F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C5E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1655810"/>
            <a:ext cx="8233071" cy="855677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57203" y="2683461"/>
            <a:ext cx="8227078" cy="3348223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5761809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ė skaidr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910046" y="5753103"/>
            <a:ext cx="2128990" cy="1104899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1" baseline="0">
                <a:solidFill>
                  <a:srgbClr val="132A4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3313722" y="1461865"/>
            <a:ext cx="5830279" cy="4843687"/>
            <a:chOff x="3313722" y="1068240"/>
            <a:chExt cx="5830279" cy="4843687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9231" r="-1376" b="-6149"/>
            <a:stretch/>
          </p:blipFill>
          <p:spPr>
            <a:xfrm rot="5400000">
              <a:off x="4033754" y="348208"/>
              <a:ext cx="4390214" cy="5830277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7614" r="-13441" b="-10542"/>
            <a:stretch/>
          </p:blipFill>
          <p:spPr>
            <a:xfrm rot="5400000">
              <a:off x="4334569" y="1102496"/>
              <a:ext cx="3807447" cy="5811416"/>
            </a:xfrm>
            <a:prstGeom prst="rect">
              <a:avLst/>
            </a:prstGeom>
          </p:spPr>
        </p:pic>
      </p:grp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910046" y="1373526"/>
            <a:ext cx="7624292" cy="1086184"/>
          </a:xfrm>
          <a:prstGeom prst="rect">
            <a:avLst/>
          </a:prstGeom>
        </p:spPr>
        <p:txBody>
          <a:bodyPr/>
          <a:lstStyle>
            <a:lvl1pPr algn="l">
              <a:lnSpc>
                <a:spcPts val="5000"/>
              </a:lnSpc>
              <a:buNone/>
              <a:defRPr sz="4500" b="1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</p:txBody>
      </p:sp>
    </p:spTree>
    <p:extLst>
      <p:ext uri="{BB962C8B-B14F-4D97-AF65-F5344CB8AC3E}">
        <p14:creationId xmlns:p14="http://schemas.microsoft.com/office/powerpoint/2010/main" val="10066752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adinimas ir 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6567133" y="2287681"/>
            <a:ext cx="2576867" cy="457827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12" name="Rectangle 15">
            <a:extLst>
              <a:ext uri="{FF2B5EF4-FFF2-40B4-BE49-F238E27FC236}">
                <a16:creationId xmlns:a16="http://schemas.microsoft.com/office/drawing/2014/main" xmlns="" id="{81ED5B9F-86E1-4196-9F9C-82226D97395C}"/>
              </a:ext>
            </a:extLst>
          </p:cNvPr>
          <p:cNvSpPr/>
          <p:nvPr userDrawn="1"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EDD2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xmlns="" id="{97B8906E-3FDD-4610-9ADD-6727705B53F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795D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2231472"/>
            <a:ext cx="8226909" cy="3765917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9077883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adinimas ir tekst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532" b="-5193"/>
          <a:stretch/>
        </p:blipFill>
        <p:spPr>
          <a:xfrm rot="16200000">
            <a:off x="1671680" y="4058354"/>
            <a:ext cx="1280368" cy="4318928"/>
          </a:xfrm>
          <a:prstGeom prst="rect">
            <a:avLst/>
          </a:prstGeom>
        </p:spPr>
      </p:pic>
      <p:sp>
        <p:nvSpPr>
          <p:cNvPr id="13" name="Rectangle 15">
            <a:extLst>
              <a:ext uri="{FF2B5EF4-FFF2-40B4-BE49-F238E27FC236}">
                <a16:creationId xmlns:a16="http://schemas.microsoft.com/office/drawing/2014/main" xmlns="" id="{81ED5B9F-86E1-4196-9F9C-82226D97395C}"/>
              </a:ext>
            </a:extLst>
          </p:cNvPr>
          <p:cNvSpPr/>
          <p:nvPr userDrawn="1"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EDD2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xmlns="" id="{97B8906E-3FDD-4610-9ADD-6727705B53F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795D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2231472"/>
            <a:ext cx="8226909" cy="3765917"/>
          </a:xfrm>
          <a:prstGeom prst="rect">
            <a:avLst/>
          </a:prstGeom>
        </p:spPr>
        <p:txBody>
          <a:bodyPr/>
          <a:lstStyle>
            <a:lvl1pPr marL="114300" indent="-342900" algn="l">
              <a:lnSpc>
                <a:spcPct val="100000"/>
              </a:lnSpc>
              <a:buFont typeface="Arial" charset="0"/>
              <a:buChar char="•"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r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741972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153" t="-6000"/>
          <a:stretch/>
        </p:blipFill>
        <p:spPr>
          <a:xfrm rot="5400000">
            <a:off x="1490661" y="3052797"/>
            <a:ext cx="2314544" cy="5295867"/>
          </a:xfrm>
          <a:prstGeom prst="rect">
            <a:avLst/>
          </a:prstGeom>
        </p:spPr>
      </p:pic>
      <p:sp>
        <p:nvSpPr>
          <p:cNvPr id="9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335947" y="2135190"/>
            <a:ext cx="4348164" cy="3883691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19" name="Rectangle 15">
            <a:extLst>
              <a:ext uri="{FF2B5EF4-FFF2-40B4-BE49-F238E27FC236}">
                <a16:creationId xmlns:a16="http://schemas.microsoft.com/office/drawing/2014/main" xmlns="" id="{81ED5B9F-86E1-4196-9F9C-82226D97395C}"/>
              </a:ext>
            </a:extLst>
          </p:cNvPr>
          <p:cNvSpPr/>
          <p:nvPr userDrawn="1"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EDD2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xmlns="" id="{97B8906E-3FDD-4610-9ADD-6727705B53F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795D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2" y="2135190"/>
            <a:ext cx="3494740" cy="3883691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r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8825594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5906" b="-408"/>
          <a:stretch/>
        </p:blipFill>
        <p:spPr>
          <a:xfrm rot="5400000">
            <a:off x="4966121" y="2691697"/>
            <a:ext cx="2667022" cy="5688737"/>
          </a:xfrm>
          <a:prstGeom prst="rect">
            <a:avLst/>
          </a:prstGeom>
        </p:spPr>
      </p:pic>
      <p:sp>
        <p:nvSpPr>
          <p:cNvPr id="12" name="Rectangle 15">
            <a:extLst>
              <a:ext uri="{FF2B5EF4-FFF2-40B4-BE49-F238E27FC236}">
                <a16:creationId xmlns:a16="http://schemas.microsoft.com/office/drawing/2014/main" xmlns="" id="{81ED5B9F-86E1-4196-9F9C-82226D97395C}"/>
              </a:ext>
            </a:extLst>
          </p:cNvPr>
          <p:cNvSpPr/>
          <p:nvPr userDrawn="1"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EDD2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3" name="Rectangle 16">
            <a:extLst>
              <a:ext uri="{FF2B5EF4-FFF2-40B4-BE49-F238E27FC236}">
                <a16:creationId xmlns:a16="http://schemas.microsoft.com/office/drawing/2014/main" xmlns="" id="{97B8906E-3FDD-4610-9ADD-6727705B53F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795D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57203" y="3171039"/>
            <a:ext cx="8227078" cy="2847843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1862356"/>
            <a:ext cx="8233071" cy="1157681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3587554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14" name="Rectangle 15">
            <a:extLst>
              <a:ext uri="{FF2B5EF4-FFF2-40B4-BE49-F238E27FC236}">
                <a16:creationId xmlns:a16="http://schemas.microsoft.com/office/drawing/2014/main" xmlns="" id="{81ED5B9F-86E1-4196-9F9C-82226D97395C}"/>
              </a:ext>
            </a:extLst>
          </p:cNvPr>
          <p:cNvSpPr/>
          <p:nvPr userDrawn="1"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EDD2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5" name="Rectangle 16">
            <a:extLst>
              <a:ext uri="{FF2B5EF4-FFF2-40B4-BE49-F238E27FC236}">
                <a16:creationId xmlns:a16="http://schemas.microsoft.com/office/drawing/2014/main" xmlns="" id="{97B8906E-3FDD-4610-9ADD-6727705B53F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795D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153" t="-6000"/>
          <a:stretch/>
        </p:blipFill>
        <p:spPr>
          <a:xfrm>
            <a:off x="6829456" y="1562134"/>
            <a:ext cx="2314544" cy="5295867"/>
          </a:xfrm>
          <a:prstGeom prst="rect">
            <a:avLst/>
          </a:prstGeom>
        </p:spPr>
      </p:pic>
      <p:sp>
        <p:nvSpPr>
          <p:cNvPr id="12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1655810"/>
            <a:ext cx="8233071" cy="855677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57203" y="2683461"/>
            <a:ext cx="8227078" cy="3356612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8244829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ė skaidr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910046" y="5753103"/>
            <a:ext cx="2128990" cy="1104899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1" baseline="0">
                <a:solidFill>
                  <a:srgbClr val="132A4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88759" y="1848396"/>
            <a:ext cx="6655242" cy="4846649"/>
            <a:chOff x="2488759" y="2192344"/>
            <a:chExt cx="6655242" cy="4846649"/>
          </a:xfrm>
        </p:grpSpPr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4921" r="-24239" b="-22127"/>
            <a:stretch/>
          </p:blipFill>
          <p:spPr>
            <a:xfrm rot="5400000">
              <a:off x="3393055" y="1288048"/>
              <a:ext cx="4846649" cy="665524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30835" t="-379" b="-1"/>
            <a:stretch/>
          </p:blipFill>
          <p:spPr>
            <a:xfrm rot="5400000">
              <a:off x="4145794" y="1559654"/>
              <a:ext cx="4098150" cy="5898263"/>
            </a:xfrm>
            <a:prstGeom prst="rect">
              <a:avLst/>
            </a:prstGeom>
          </p:spPr>
        </p:pic>
      </p:grpSp>
      <p:sp>
        <p:nvSpPr>
          <p:cNvPr id="11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910046" y="1373526"/>
            <a:ext cx="7624292" cy="1086184"/>
          </a:xfrm>
          <a:prstGeom prst="rect">
            <a:avLst/>
          </a:prstGeom>
        </p:spPr>
        <p:txBody>
          <a:bodyPr/>
          <a:lstStyle>
            <a:lvl1pPr algn="l">
              <a:lnSpc>
                <a:spcPts val="5000"/>
              </a:lnSpc>
              <a:buNone/>
              <a:defRPr sz="4500" b="1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</p:txBody>
      </p:sp>
    </p:spTree>
    <p:extLst>
      <p:ext uri="{BB962C8B-B14F-4D97-AF65-F5344CB8AC3E}">
        <p14:creationId xmlns:p14="http://schemas.microsoft.com/office/powerpoint/2010/main" val="2052247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adinimas ir 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342095" y="2998614"/>
            <a:ext cx="1801906" cy="3859386"/>
          </a:xfrm>
          <a:prstGeom prst="rect">
            <a:avLst/>
          </a:prstGeom>
        </p:spPr>
      </p:pic>
      <p:sp>
        <p:nvSpPr>
          <p:cNvPr id="8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2231472"/>
            <a:ext cx="8226909" cy="3765917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 rot="5400000">
            <a:off x="-465323" y="465322"/>
            <a:ext cx="1083046" cy="152400"/>
          </a:xfrm>
          <a:prstGeom prst="rect">
            <a:avLst/>
          </a:prstGeom>
          <a:solidFill>
            <a:srgbClr val="CAB9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2" name="Rectangle 11"/>
          <p:cNvSpPr/>
          <p:nvPr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0B224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14702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adinimas ir 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6339966" y="2284244"/>
            <a:ext cx="2804034" cy="458533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81ED5B9F-86E1-4196-9F9C-82226D97395C}"/>
              </a:ext>
            </a:extLst>
          </p:cNvPr>
          <p:cNvSpPr/>
          <p:nvPr userDrawn="1"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C7DB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97B8906E-3FDD-4610-9ADD-6727705B53F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2C536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2231472"/>
            <a:ext cx="8226909" cy="3765917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9311305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adinimas ir tekst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661581" y="3880468"/>
            <a:ext cx="1125655" cy="482941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81ED5B9F-86E1-4196-9F9C-82226D97395C}"/>
              </a:ext>
            </a:extLst>
          </p:cNvPr>
          <p:cNvSpPr/>
          <p:nvPr userDrawn="1"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C7DB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97B8906E-3FDD-4610-9ADD-6727705B53F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2C536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2231472"/>
            <a:ext cx="8226909" cy="3765917"/>
          </a:xfrm>
          <a:prstGeom prst="rect">
            <a:avLst/>
          </a:prstGeom>
        </p:spPr>
        <p:txBody>
          <a:bodyPr/>
          <a:lstStyle>
            <a:lvl1pPr marL="114300" indent="-342900" algn="l">
              <a:lnSpc>
                <a:spcPct val="100000"/>
              </a:lnSpc>
              <a:buFont typeface="Arial" charset="0"/>
              <a:buChar char="•"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r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7912713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668" t="-15846"/>
          <a:stretch/>
        </p:blipFill>
        <p:spPr>
          <a:xfrm rot="5400000">
            <a:off x="1659618" y="3121602"/>
            <a:ext cx="2229185" cy="5243619"/>
          </a:xfrm>
          <a:prstGeom prst="rect">
            <a:avLst/>
          </a:prstGeom>
        </p:spPr>
      </p:pic>
      <p:sp>
        <p:nvSpPr>
          <p:cNvPr id="9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335947" y="2135190"/>
            <a:ext cx="4348164" cy="3883691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1ED5B9F-86E1-4196-9F9C-82226D97395C}"/>
              </a:ext>
            </a:extLst>
          </p:cNvPr>
          <p:cNvSpPr/>
          <p:nvPr userDrawn="1"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C7DB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97B8906E-3FDD-4610-9ADD-6727705B53F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2C536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2" y="2135190"/>
            <a:ext cx="3494740" cy="3883691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r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9248061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81ED5B9F-86E1-4196-9F9C-82226D97395C}"/>
              </a:ext>
            </a:extLst>
          </p:cNvPr>
          <p:cNvSpPr/>
          <p:nvPr userDrawn="1"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C7DB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97B8906E-3FDD-4610-9ADD-6727705B53F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2C536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0814" b="-17059"/>
          <a:stretch/>
        </p:blipFill>
        <p:spPr>
          <a:xfrm rot="5400000">
            <a:off x="4547594" y="2261595"/>
            <a:ext cx="2657787" cy="6535025"/>
          </a:xfrm>
          <a:prstGeom prst="rect">
            <a:avLst/>
          </a:prstGeom>
        </p:spPr>
      </p:pic>
      <p:sp>
        <p:nvSpPr>
          <p:cNvPr id="10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57203" y="3171039"/>
            <a:ext cx="8227078" cy="2847843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1862356"/>
            <a:ext cx="8233071" cy="1157681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0251708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1ED5B9F-86E1-4196-9F9C-82226D97395C}"/>
              </a:ext>
            </a:extLst>
          </p:cNvPr>
          <p:cNvSpPr/>
          <p:nvPr userDrawn="1"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C7DB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97B8906E-3FDD-4610-9ADD-6727705B53F4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2C536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668" t="-15846"/>
          <a:stretch/>
        </p:blipFill>
        <p:spPr>
          <a:xfrm>
            <a:off x="6914816" y="1614383"/>
            <a:ext cx="2229185" cy="5243619"/>
          </a:xfrm>
          <a:prstGeom prst="rect">
            <a:avLst/>
          </a:prstGeom>
        </p:spPr>
      </p:pic>
      <p:sp>
        <p:nvSpPr>
          <p:cNvPr id="14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1655810"/>
            <a:ext cx="8233071" cy="855677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57203" y="2683461"/>
            <a:ext cx="8227078" cy="3356612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890363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adinimas ir tekst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171385" y="3511170"/>
            <a:ext cx="2327849" cy="43658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rot="5400000">
            <a:off x="-465323" y="465322"/>
            <a:ext cx="1083046" cy="152400"/>
          </a:xfrm>
          <a:prstGeom prst="rect">
            <a:avLst/>
          </a:prstGeom>
          <a:solidFill>
            <a:srgbClr val="CAB9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7" name="Rectangle 6"/>
          <p:cNvSpPr/>
          <p:nvPr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0B224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10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2231472"/>
            <a:ext cx="8226909" cy="3765917"/>
          </a:xfrm>
          <a:prstGeom prst="rect">
            <a:avLst/>
          </a:prstGeom>
        </p:spPr>
        <p:txBody>
          <a:bodyPr/>
          <a:lstStyle>
            <a:lvl1pPr marL="114300" indent="-342900" algn="l">
              <a:lnSpc>
                <a:spcPct val="100000"/>
              </a:lnSpc>
              <a:buFont typeface="Arial" charset="0"/>
              <a:buChar char="•"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r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654211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0903"/>
          <a:stretch/>
        </p:blipFill>
        <p:spPr>
          <a:xfrm rot="5400000">
            <a:off x="189753" y="2502648"/>
            <a:ext cx="4318000" cy="4392707"/>
          </a:xfrm>
          <a:prstGeom prst="rect">
            <a:avLst/>
          </a:prstGeom>
        </p:spPr>
      </p:pic>
      <p:sp>
        <p:nvSpPr>
          <p:cNvPr id="4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335947" y="2135190"/>
            <a:ext cx="4348164" cy="3883691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2" y="2135190"/>
            <a:ext cx="3494740" cy="3883691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 rot="5400000">
            <a:off x="-465323" y="465322"/>
            <a:ext cx="1083046" cy="152400"/>
          </a:xfrm>
          <a:prstGeom prst="rect">
            <a:avLst/>
          </a:prstGeom>
          <a:solidFill>
            <a:srgbClr val="CAB9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0" name="Rectangle 9"/>
          <p:cNvSpPr/>
          <p:nvPr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0B224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r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015588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5929398" y="3643406"/>
            <a:ext cx="2327849" cy="4101352"/>
          </a:xfrm>
          <a:prstGeom prst="rect">
            <a:avLst/>
          </a:prstGeom>
        </p:spPr>
      </p:pic>
      <p:sp>
        <p:nvSpPr>
          <p:cNvPr id="3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57203" y="3196205"/>
            <a:ext cx="8227078" cy="2860645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1862356"/>
            <a:ext cx="8233071" cy="1157681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CAB9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0" name="Rectangle 9"/>
          <p:cNvSpPr/>
          <p:nvPr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0B224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791203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 ir paveikslėli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3237"/>
          <a:stretch/>
        </p:blipFill>
        <p:spPr>
          <a:xfrm>
            <a:off x="4826001" y="1397000"/>
            <a:ext cx="4318000" cy="5461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 rot="5400000">
            <a:off x="-465323" y="465323"/>
            <a:ext cx="1083046" cy="152400"/>
          </a:xfrm>
          <a:prstGeom prst="rect">
            <a:avLst/>
          </a:prstGeom>
          <a:solidFill>
            <a:srgbClr val="CAB9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8" name="Rectangle 7"/>
          <p:cNvSpPr/>
          <p:nvPr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0B224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9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57203" y="2683461"/>
            <a:ext cx="8227078" cy="3373390"/>
          </a:xfrm>
          <a:prstGeom prst="rect">
            <a:avLst/>
          </a:prstGeom>
        </p:spPr>
        <p:txBody>
          <a:bodyPr/>
          <a:lstStyle>
            <a:lvl1pPr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lt-LT" dirty="0"/>
              <a:t>Paveikslėlis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1655810"/>
            <a:ext cx="8233071" cy="855677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546734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ė skaidr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150"/>
          <a:stretch/>
        </p:blipFill>
        <p:spPr>
          <a:xfrm rot="5400000">
            <a:off x="2467543" y="181543"/>
            <a:ext cx="5640530" cy="7712384"/>
          </a:xfrm>
          <a:prstGeom prst="rect">
            <a:avLst/>
          </a:prstGeom>
        </p:spPr>
      </p:pic>
      <p:sp>
        <p:nvSpPr>
          <p:cNvPr id="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910046" y="5753103"/>
            <a:ext cx="2128990" cy="1104899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1" baseline="0">
                <a:solidFill>
                  <a:srgbClr val="132A4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910046" y="1373526"/>
            <a:ext cx="7624292" cy="1086184"/>
          </a:xfrm>
          <a:prstGeom prst="rect">
            <a:avLst/>
          </a:prstGeom>
        </p:spPr>
        <p:txBody>
          <a:bodyPr/>
          <a:lstStyle>
            <a:lvl1pPr algn="l">
              <a:lnSpc>
                <a:spcPts val="5000"/>
              </a:lnSpc>
              <a:buNone/>
              <a:defRPr sz="4500" b="1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</p:txBody>
      </p:sp>
    </p:spTree>
    <p:extLst>
      <p:ext uri="{BB962C8B-B14F-4D97-AF65-F5344CB8AC3E}">
        <p14:creationId xmlns:p14="http://schemas.microsoft.com/office/powerpoint/2010/main" val="1366643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adinimas ir 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5466"/>
          <a:stretch/>
        </p:blipFill>
        <p:spPr>
          <a:xfrm rot="10800000">
            <a:off x="6682916" y="1357314"/>
            <a:ext cx="2461085" cy="5500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5400000">
            <a:off x="-465323" y="465322"/>
            <a:ext cx="1083046" cy="1524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17" name="Rectangle 16"/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C5E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2231472"/>
            <a:ext cx="8226909" cy="3765917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l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413339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adinimas ir tekst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171385" y="3511170"/>
            <a:ext cx="2327849" cy="436581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200" y="422490"/>
            <a:ext cx="635668" cy="724178"/>
          </a:xfrm>
          <a:prstGeom prst="rect">
            <a:avLst/>
          </a:prstGeom>
        </p:spPr>
      </p:pic>
      <p:sp>
        <p:nvSpPr>
          <p:cNvPr id="8" name="Rectangle 15">
            <a:extLst>
              <a:ext uri="{FF2B5EF4-FFF2-40B4-BE49-F238E27FC236}">
                <a16:creationId xmlns:a16="http://schemas.microsoft.com/office/drawing/2014/main" xmlns="" id="{018EA438-2102-4C7A-B211-5BBE705837AE}"/>
              </a:ext>
            </a:extLst>
          </p:cNvPr>
          <p:cNvSpPr/>
          <p:nvPr userDrawn="1"/>
        </p:nvSpPr>
        <p:spPr>
          <a:xfrm rot="5400000">
            <a:off x="-465323" y="465322"/>
            <a:ext cx="1083046" cy="1524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noFill/>
            </a:endParaRPr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xmlns="" id="{A299A504-7761-4AFC-A158-E66D5F5B9378}"/>
              </a:ext>
            </a:extLst>
          </p:cNvPr>
          <p:cNvSpPr/>
          <p:nvPr userDrawn="1"/>
        </p:nvSpPr>
        <p:spPr>
          <a:xfrm rot="5400000">
            <a:off x="-2811278" y="3894323"/>
            <a:ext cx="5774955" cy="152401"/>
          </a:xfrm>
          <a:prstGeom prst="rect">
            <a:avLst/>
          </a:prstGeom>
          <a:solidFill>
            <a:srgbClr val="C5E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solidFill>
                  <a:sysClr val="windowText" lastClr="000000"/>
                </a:solidFill>
              </a:ln>
              <a:solidFill>
                <a:srgbClr val="0B2242"/>
              </a:solidFill>
            </a:endParaRP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422490"/>
            <a:ext cx="3529290" cy="619724"/>
          </a:xfrm>
          <a:prstGeom prst="rect">
            <a:avLst/>
          </a:prstGeom>
        </p:spPr>
        <p:txBody>
          <a:bodyPr/>
          <a:lstStyle>
            <a:lvl1pPr algn="l">
              <a:lnSpc>
                <a:spcPts val="3000"/>
              </a:lnSpc>
              <a:buNone/>
              <a:defRPr sz="3000" b="1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Pavadinimas</a:t>
            </a:r>
          </a:p>
          <a:p>
            <a:pPr lvl="0"/>
            <a:endParaRPr lang="lt-LT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2231472"/>
            <a:ext cx="8226909" cy="3765917"/>
          </a:xfrm>
          <a:prstGeom prst="rect">
            <a:avLst/>
          </a:prstGeom>
        </p:spPr>
        <p:txBody>
          <a:bodyPr/>
          <a:lstStyle>
            <a:lvl1pPr marL="114300" indent="-342900" algn="l">
              <a:lnSpc>
                <a:spcPct val="100000"/>
              </a:lnSpc>
              <a:buFont typeface="Arial" charset="0"/>
              <a:buChar char="•"/>
              <a:defRPr sz="2000" b="0" baseline="0">
                <a:solidFill>
                  <a:srgbClr val="0B224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Tekstas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124180"/>
            <a:ext cx="8226909" cy="368900"/>
          </a:xfrm>
          <a:prstGeom prst="rect">
            <a:avLst/>
          </a:prstGeom>
        </p:spPr>
        <p:txBody>
          <a:bodyPr/>
          <a:lstStyle>
            <a:lvl1pPr marL="0" algn="r">
              <a:lnSpc>
                <a:spcPct val="100000"/>
              </a:lnSpc>
              <a:buNone/>
              <a:defRPr sz="1600" b="0" baseline="0">
                <a:solidFill>
                  <a:srgbClr val="9BA0A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lt-LT" dirty="0"/>
              <a:t>Biuro pavadinimas</a:t>
            </a:r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090978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 flipH="1">
            <a:off x="4044704" y="6483994"/>
            <a:ext cx="14025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761B22B-1C5E-224D-863B-546A65306A2D}" type="slidenum">
              <a:rPr lang="en-US" sz="1200" b="0" i="0" smtClean="0"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200" b="0" i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-1841326" y="1287560"/>
            <a:ext cx="1734119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Šablono</a:t>
            </a:r>
            <a:r>
              <a:rPr lang="en-US" sz="12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200" b="1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pakeitimo</a:t>
            </a:r>
            <a:endParaRPr lang="en-US" sz="1200" b="1" baseline="0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b="1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instrukcija</a:t>
            </a:r>
            <a:r>
              <a:rPr lang="en-US" sz="12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:</a:t>
            </a:r>
            <a:endParaRPr lang="en-US" sz="1200" b="1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sz="1200" b="0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100" b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norėdami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pritaikyti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visai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prezentacijai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vienos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spalvos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šabloną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viršutinėje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meniu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juostoje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pasirinkite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Design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įrankį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ir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pritaikykite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vieną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iš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pirmų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4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šablonų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;</a:t>
            </a:r>
          </a:p>
          <a:p>
            <a:pPr marL="171450" indent="-171450" algn="l">
              <a:buFont typeface="Arial" charset="0"/>
              <a:buChar char="•"/>
            </a:pPr>
            <a:endParaRPr lang="en-US" sz="1100" b="0" i="0" kern="1200" baseline="0" dirty="0">
              <a:solidFill>
                <a:srgbClr val="50556F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100" b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norėdami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skirtingoms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temoms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pritaikyti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skirtingų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spalvų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šablonus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meniu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juostoje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pasirinkite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Home</a:t>
            </a:r>
            <a:r>
              <a:rPr lang="en-US" sz="1100" b="1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/ Layout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įrankį</a:t>
            </a:r>
            <a:r>
              <a:rPr lang="en-US" sz="1100" b="1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171450" indent="-171450">
              <a:buFont typeface="Arial" charset="0"/>
              <a:buChar char="•"/>
            </a:pPr>
            <a:endParaRPr lang="en-US" sz="1100" b="1" i="0" kern="1200" baseline="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380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 flipH="1">
            <a:off x="4044704" y="6483994"/>
            <a:ext cx="14025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761B22B-1C5E-224D-863B-546A65306A2D}" type="slidenum">
              <a:rPr lang="en-US" sz="1200" b="0" i="0" smtClean="0"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200" b="0" i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-1841326" y="1807677"/>
            <a:ext cx="1734119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Šablono</a:t>
            </a:r>
            <a:r>
              <a:rPr lang="en-US" sz="12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200" b="1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pakeitimo</a:t>
            </a:r>
            <a:endParaRPr lang="en-US" sz="1200" b="1" baseline="0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b="1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instrukcija</a:t>
            </a:r>
            <a:r>
              <a:rPr lang="en-US" sz="12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:</a:t>
            </a:r>
            <a:endParaRPr lang="en-US" sz="1200" b="1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sz="1200" b="0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100" b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norėdami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pritaikyti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visai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prezentacijai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vienos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spalvos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šabloną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viršutinėje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meniu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juostoje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pasirinkite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Design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įrankį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ir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pritaikykite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vieną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iš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pirmų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4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šablonų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;</a:t>
            </a:r>
          </a:p>
          <a:p>
            <a:pPr marL="171450" indent="-171450" algn="l">
              <a:buFont typeface="Arial" charset="0"/>
              <a:buChar char="•"/>
            </a:pPr>
            <a:endParaRPr lang="en-US" sz="1100" b="0" i="0" kern="1200" baseline="0" dirty="0">
              <a:solidFill>
                <a:srgbClr val="50556F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100" b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norėdami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skirtingoms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temoms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pritaikyti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skirtingų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spalvų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šablonus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meniu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juostoje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pasirinkite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Home</a:t>
            </a:r>
            <a:r>
              <a:rPr lang="en-US" sz="1100" b="1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/ Layout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įrankį</a:t>
            </a:r>
            <a:r>
              <a:rPr lang="en-US" sz="1100" b="1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171450" indent="-171450">
              <a:buFont typeface="Arial" charset="0"/>
              <a:buChar char="•"/>
            </a:pPr>
            <a:endParaRPr lang="en-US" sz="1100" b="1" i="0" kern="1200" baseline="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193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 flipH="1">
            <a:off x="4044704" y="6483994"/>
            <a:ext cx="14025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761B22B-1C5E-224D-863B-546A65306A2D}" type="slidenum">
              <a:rPr lang="en-US" sz="1200" b="0" i="0" smtClean="0"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200" b="0" i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-1841326" y="1807677"/>
            <a:ext cx="1734119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Šablono</a:t>
            </a:r>
            <a:r>
              <a:rPr lang="en-US" sz="12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200" b="1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pakeitimo</a:t>
            </a:r>
            <a:endParaRPr lang="en-US" sz="1200" b="1" baseline="0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b="1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instrukcija</a:t>
            </a:r>
            <a:r>
              <a:rPr lang="en-US" sz="12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:</a:t>
            </a:r>
            <a:endParaRPr lang="en-US" sz="1200" b="1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sz="1200" b="0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100" b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norėdami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pritaikyti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visai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prezentacijai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vienos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spalvos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šabloną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viršutinėje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meniu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juostoje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pasirinkite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Design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įrankį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ir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pritaikykite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vieną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iš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pirmų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4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šablonų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;</a:t>
            </a:r>
          </a:p>
          <a:p>
            <a:pPr marL="171450" indent="-171450" algn="l">
              <a:buFont typeface="Arial" charset="0"/>
              <a:buChar char="•"/>
            </a:pPr>
            <a:endParaRPr lang="en-US" sz="1100" b="0" i="0" kern="1200" baseline="0" dirty="0">
              <a:solidFill>
                <a:srgbClr val="50556F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100" b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norėdami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skirtingoms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temoms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pritaikyti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skirtingų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spalvų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šablonus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meniu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juostoje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pasirinkite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Home</a:t>
            </a:r>
            <a:r>
              <a:rPr lang="en-US" sz="1100" b="1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/ Layout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įrankį</a:t>
            </a:r>
            <a:r>
              <a:rPr lang="en-US" sz="1100" b="1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171450" indent="-171450">
              <a:buFont typeface="Arial" charset="0"/>
              <a:buChar char="•"/>
            </a:pPr>
            <a:endParaRPr lang="en-US" sz="1100" b="1" i="0" kern="1200" baseline="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094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 flipH="1">
            <a:off x="4044704" y="6483994"/>
            <a:ext cx="14025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761B22B-1C5E-224D-863B-546A65306A2D}" type="slidenum">
              <a:rPr lang="en-US" sz="1200" b="0" i="0" smtClean="0"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200" b="0" i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-1841326" y="1807677"/>
            <a:ext cx="1734119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Šablono</a:t>
            </a:r>
            <a:r>
              <a:rPr lang="en-US" sz="12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200" b="1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pakeitimo</a:t>
            </a:r>
            <a:endParaRPr lang="en-US" sz="1200" b="1" baseline="0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b="1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instrukcija</a:t>
            </a:r>
            <a:r>
              <a:rPr lang="en-US" sz="12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:</a:t>
            </a:r>
            <a:endParaRPr lang="en-US" sz="1200" b="1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sz="1200" b="0" dirty="0">
              <a:solidFill>
                <a:srgbClr val="50556F"/>
              </a:solidFill>
              <a:latin typeface="Arial" charset="0"/>
              <a:ea typeface="Arial" charset="0"/>
              <a:cs typeface="Arial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100" b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norėdami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pritaikyti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visai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prezentacijai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vienos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spalvos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šabloną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viršutinėje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meniu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juostoje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pasirinkite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Design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įrankį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ir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pritaikykite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vieną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iš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pirmų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4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šablonų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;</a:t>
            </a:r>
          </a:p>
          <a:p>
            <a:pPr marL="171450" indent="-171450" algn="l">
              <a:buFont typeface="Arial" charset="0"/>
              <a:buChar char="•"/>
            </a:pPr>
            <a:endParaRPr lang="en-US" sz="1100" b="0" i="0" kern="1200" baseline="0" dirty="0">
              <a:solidFill>
                <a:srgbClr val="50556F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100" b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norėdami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skirtingoms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temoms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pritaikyti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skirtingų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spalvų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šablonus</a:t>
            </a:r>
            <a:r>
              <a:rPr lang="en-US" sz="1100" b="0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meniu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juostoje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0" baseline="0" dirty="0" err="1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pasirinkite</a:t>
            </a:r>
            <a:r>
              <a:rPr lang="en-US" sz="1100" b="0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b="1" baseline="0" dirty="0">
                <a:solidFill>
                  <a:srgbClr val="50556F"/>
                </a:solidFill>
                <a:latin typeface="Arial" charset="0"/>
                <a:ea typeface="Arial" charset="0"/>
                <a:cs typeface="Arial" charset="0"/>
              </a:rPr>
              <a:t>Home</a:t>
            </a:r>
            <a:r>
              <a:rPr lang="en-US" sz="1100" b="1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 / Layout </a:t>
            </a:r>
            <a:r>
              <a:rPr lang="en-US" sz="1100" b="0" i="0" kern="1200" baseline="0" dirty="0" err="1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įrankį</a:t>
            </a:r>
            <a:r>
              <a:rPr lang="en-US" sz="1100" b="1" i="0" kern="1200" baseline="0" dirty="0">
                <a:solidFill>
                  <a:srgbClr val="50556F"/>
                </a:solidFill>
                <a:effectLst/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171450" indent="-171450">
              <a:buFont typeface="Arial" charset="0"/>
              <a:buChar char="•"/>
            </a:pPr>
            <a:endParaRPr lang="en-US" sz="1100" b="1" i="0" kern="1200" baseline="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572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10" Type="http://schemas.openxmlformats.org/officeDocument/2006/relationships/image" Target="../media/image37.jp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173C330F-8C24-434C-8CC3-3EB54A089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0045" y="5753103"/>
            <a:ext cx="5798485" cy="1104899"/>
          </a:xfrm>
        </p:spPr>
        <p:txBody>
          <a:bodyPr/>
          <a:lstStyle/>
          <a:p>
            <a:r>
              <a:rPr lang="lt-LT" dirty="0"/>
              <a:t>Projektą atliko: Mangirdas Kazlauskas, IFF-</a:t>
            </a:r>
            <a:r>
              <a:rPr lang="en-GB" dirty="0"/>
              <a:t>4/1</a:t>
            </a:r>
          </a:p>
          <a:p>
            <a:r>
              <a:rPr lang="lt-LT" dirty="0"/>
              <a:t>Projekto vadovas: doc. dr. Tomas </a:t>
            </a:r>
            <a:r>
              <a:rPr lang="lt-LT" dirty="0" err="1"/>
              <a:t>Blažauskas</a:t>
            </a:r>
            <a:endParaRPr lang="lt-L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EC5C128-0B43-4516-AB04-1E9677AF4D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GB" dirty="0"/>
              <a:t>	</a:t>
            </a:r>
            <a:r>
              <a:rPr lang="lt-LT" dirty="0"/>
              <a:t>AMQP protokolo</a:t>
            </a:r>
            <a:r>
              <a:rPr lang="en-GB" dirty="0"/>
              <a:t> </a:t>
            </a:r>
            <a:r>
              <a:rPr lang="lt-LT" dirty="0"/>
              <a:t>pranešimų eilių valdymo </a:t>
            </a:r>
            <a:r>
              <a:rPr lang="lt-LT" dirty="0" err="1"/>
              <a:t>saityno</a:t>
            </a:r>
            <a:r>
              <a:rPr lang="lt-LT" dirty="0"/>
              <a:t> įrankis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02552B0-EC77-478F-A69B-679D96454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0156" y="253122"/>
            <a:ext cx="1215582" cy="100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980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B81E126-813B-44FF-9981-BBDF3305E8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1" y="422490"/>
            <a:ext cx="6438549" cy="619724"/>
          </a:xfrm>
        </p:spPr>
        <p:txBody>
          <a:bodyPr/>
          <a:lstStyle/>
          <a:p>
            <a:r>
              <a:rPr lang="lt-LT" dirty="0"/>
              <a:t>	</a:t>
            </a:r>
            <a:r>
              <a:rPr lang="lt-LT" dirty="0" err="1"/>
              <a:t>Saityno</a:t>
            </a:r>
            <a:r>
              <a:rPr lang="lt-LT" dirty="0"/>
              <a:t> programos būsenos valdymo klasių diagrama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DA854DF-9ECE-4326-ACDA-FD49A9C5B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173" y="1238712"/>
            <a:ext cx="8001654" cy="531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658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B81E126-813B-44FF-9981-BBDF3305E8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22490"/>
            <a:ext cx="6497273" cy="619724"/>
          </a:xfrm>
        </p:spPr>
        <p:txBody>
          <a:bodyPr/>
          <a:lstStyle/>
          <a:p>
            <a:r>
              <a:rPr lang="en-GB" i="1" dirty="0"/>
              <a:t>RabbitMQ</a:t>
            </a:r>
            <a:r>
              <a:rPr lang="en-GB" dirty="0"/>
              <a:t> k</a:t>
            </a:r>
            <a:r>
              <a:rPr lang="lt-LT" dirty="0" err="1"/>
              <a:t>lasių</a:t>
            </a:r>
            <a:r>
              <a:rPr lang="lt-LT" dirty="0"/>
              <a:t> diagrama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AB1A344-ABD1-4998-9722-2B6DF4195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532" y="875905"/>
            <a:ext cx="5824934" cy="567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83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53BE783-130A-4F91-A3E2-AA450B8725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22490"/>
            <a:ext cx="5961185" cy="619724"/>
          </a:xfrm>
        </p:spPr>
        <p:txBody>
          <a:bodyPr/>
          <a:lstStyle/>
          <a:p>
            <a:r>
              <a:rPr lang="lt-LT" dirty="0"/>
              <a:t>AMQE duomenų bazės schema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24B7BB9-2FFA-4CD3-9949-C44A87B99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70" y="1653596"/>
            <a:ext cx="8758660" cy="355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97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147BC9D6-73E9-4EB6-8B3F-8F8459A07B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114300" indent="-342900" algn="just">
              <a:buFont typeface="Arial" panose="020B0604020202020204" pitchFamily="34" charset="0"/>
              <a:buChar char="•"/>
            </a:pPr>
            <a:r>
              <a:rPr lang="lt-LT" dirty="0"/>
              <a:t>Statinė kodo analizė.</a:t>
            </a:r>
          </a:p>
          <a:p>
            <a:pPr marL="800100" lvl="1" indent="-342900" algn="just"/>
            <a:r>
              <a:rPr lang="lt-LT" sz="1800" dirty="0" err="1"/>
              <a:t>Saityno</a:t>
            </a:r>
            <a:r>
              <a:rPr lang="lt-LT" sz="1800" dirty="0"/>
              <a:t> programos ir serverio pusės dalies kodo kokybės užtikrinimui.</a:t>
            </a:r>
          </a:p>
          <a:p>
            <a:pPr marL="114300" indent="-342900" algn="just">
              <a:buFont typeface="Arial" panose="020B0604020202020204" pitchFamily="34" charset="0"/>
              <a:buChar char="•"/>
            </a:pPr>
            <a:r>
              <a:rPr lang="lt-LT" dirty="0"/>
              <a:t>Automatinis testavimas.</a:t>
            </a:r>
          </a:p>
          <a:p>
            <a:pPr marL="800100" lvl="1" indent="-342900" algn="just"/>
            <a:r>
              <a:rPr lang="lt-LT" sz="1800" dirty="0"/>
              <a:t>107 automatiniai vienetų testai, pasiektas 99% API valdiklių kodo padengimas.</a:t>
            </a:r>
          </a:p>
          <a:p>
            <a:pPr marL="114300" indent="-342900" algn="just">
              <a:buFont typeface="Arial" panose="020B0604020202020204" pitchFamily="34" charset="0"/>
              <a:buChar char="•"/>
            </a:pPr>
            <a:r>
              <a:rPr lang="lt-LT" dirty="0"/>
              <a:t>Rankinis testavimas.</a:t>
            </a:r>
          </a:p>
          <a:p>
            <a:pPr marL="800100" lvl="1" indent="-342900" algn="just"/>
            <a:r>
              <a:rPr lang="lt-LT" sz="1800" dirty="0" err="1"/>
              <a:t>Saityno</a:t>
            </a:r>
            <a:r>
              <a:rPr lang="lt-LT" sz="1800" dirty="0"/>
              <a:t> programai – </a:t>
            </a:r>
            <a:r>
              <a:rPr lang="lt-LT" sz="1800" i="1" dirty="0" err="1"/>
              <a:t>Gherkin</a:t>
            </a:r>
            <a:r>
              <a:rPr lang="lt-LT" sz="1800" i="1" dirty="0"/>
              <a:t> </a:t>
            </a:r>
            <a:r>
              <a:rPr lang="lt-LT" sz="1800" dirty="0"/>
              <a:t>sintakse aprašyti vykdymo scenarijai.</a:t>
            </a:r>
          </a:p>
          <a:p>
            <a:pPr marL="800100" lvl="1" indent="-342900" algn="just"/>
            <a:r>
              <a:rPr lang="lt-LT" sz="1800" dirty="0"/>
              <a:t>Serverio pusės kodui – siunčiant užklausas į API.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7C76507-05B7-442B-9CAC-0966D0558D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1" y="422490"/>
            <a:ext cx="3988964" cy="619724"/>
          </a:xfrm>
        </p:spPr>
        <p:txBody>
          <a:bodyPr/>
          <a:lstStyle/>
          <a:p>
            <a:r>
              <a:rPr lang="lt-LT" dirty="0"/>
              <a:t>Testavimo strategija</a:t>
            </a:r>
          </a:p>
        </p:txBody>
      </p:sp>
    </p:spTree>
    <p:extLst>
      <p:ext uri="{BB962C8B-B14F-4D97-AF65-F5344CB8AC3E}">
        <p14:creationId xmlns:p14="http://schemas.microsoft.com/office/powerpoint/2010/main" val="1097576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16864206-92A3-41D9-B1E6-5945440BD4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 algn="just">
              <a:buFont typeface="+mj-lt"/>
              <a:buAutoNum type="arabicPeriod"/>
            </a:pPr>
            <a:r>
              <a:rPr lang="en-US" dirty="0" err="1"/>
              <a:t>Rinkoje</a:t>
            </a:r>
            <a:r>
              <a:rPr lang="en-US" dirty="0"/>
              <a:t> </a:t>
            </a:r>
            <a:r>
              <a:rPr lang="en-US" dirty="0" err="1"/>
              <a:t>yra</a:t>
            </a:r>
            <a:r>
              <a:rPr lang="en-US" dirty="0"/>
              <a:t> ma</a:t>
            </a:r>
            <a:r>
              <a:rPr lang="lt-LT" dirty="0" err="1"/>
              <a:t>žai</a:t>
            </a:r>
            <a:r>
              <a:rPr lang="lt-LT" dirty="0"/>
              <a:t> universalių pranešimų eilių valdymo </a:t>
            </a:r>
            <a:r>
              <a:rPr lang="lt-LT" dirty="0" smtClean="0"/>
              <a:t>įranki</a:t>
            </a:r>
            <a:r>
              <a:rPr lang="lt-LT" dirty="0"/>
              <a:t>ų</a:t>
            </a:r>
            <a:r>
              <a:rPr lang="lt-LT" dirty="0" smtClean="0"/>
              <a:t>, </a:t>
            </a:r>
            <a:r>
              <a:rPr lang="lt-LT" dirty="0"/>
              <a:t>todėl nuspręsta kurti tokį, kuris apjungtų </a:t>
            </a:r>
            <a:r>
              <a:rPr lang="lt-LT" i="1" dirty="0" err="1"/>
              <a:t>RabbitMQ</a:t>
            </a:r>
            <a:r>
              <a:rPr lang="lt-LT" dirty="0"/>
              <a:t> bei </a:t>
            </a:r>
            <a:r>
              <a:rPr lang="lt-LT" i="1" dirty="0" err="1"/>
              <a:t>ActiveMQ</a:t>
            </a:r>
            <a:r>
              <a:rPr lang="lt-LT" dirty="0"/>
              <a:t> pranešimų skirstytojus.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lt-LT" i="1" dirty="0" err="1"/>
              <a:t>RabbitMQ</a:t>
            </a:r>
            <a:r>
              <a:rPr lang="lt-LT" dirty="0"/>
              <a:t> ir </a:t>
            </a:r>
            <a:r>
              <a:rPr lang="lt-LT" i="1" dirty="0" err="1"/>
              <a:t>ActiveMQ</a:t>
            </a:r>
            <a:r>
              <a:rPr lang="lt-LT" dirty="0"/>
              <a:t> pranešimų skirstytojų analizės metu įgytos žinios buvo panaudotos projektuojant bei realizuojant </a:t>
            </a:r>
            <a:r>
              <a:rPr lang="lt-LT" dirty="0" smtClean="0"/>
              <a:t>šias realizacijas apjungiantį </a:t>
            </a:r>
            <a:r>
              <a:rPr lang="lt-LT" dirty="0"/>
              <a:t>įrankį.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lt-LT" dirty="0"/>
              <a:t>Iteracinis programinės įrangos kūrimo procesas padėjo identifikuoti galimas atskirų komponentų realizacijos klaidas ateityje.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lt-LT" dirty="0"/>
              <a:t>Įrankio serverio pusės dalies projektavimo metu įsigilinta į sluoksniuotosios architektūros šabloną, projektavimo </a:t>
            </a:r>
            <a:r>
              <a:rPr lang="lt-LT" dirty="0" smtClean="0"/>
              <a:t>pavyzdžius.</a:t>
            </a:r>
            <a:endParaRPr lang="lt-L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D5AC141-70BC-4933-A30A-2539951461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22490"/>
            <a:ext cx="4760751" cy="619724"/>
          </a:xfrm>
        </p:spPr>
        <p:txBody>
          <a:bodyPr/>
          <a:lstStyle/>
          <a:p>
            <a:r>
              <a:rPr lang="lt-LT" dirty="0"/>
              <a:t>Išvados</a:t>
            </a:r>
            <a:r>
              <a:rPr lang="en-GB" dirty="0"/>
              <a:t> </a:t>
            </a:r>
            <a:r>
              <a:rPr lang="en-GB" dirty="0" err="1"/>
              <a:t>ir</a:t>
            </a:r>
            <a:r>
              <a:rPr lang="en-GB" dirty="0"/>
              <a:t> </a:t>
            </a:r>
            <a:r>
              <a:rPr lang="en-GB" dirty="0" err="1"/>
              <a:t>rezultatai</a:t>
            </a:r>
            <a:r>
              <a:rPr lang="lt-LT" dirty="0"/>
              <a:t> (1/2)</a:t>
            </a:r>
          </a:p>
        </p:txBody>
      </p:sp>
    </p:spTree>
    <p:extLst>
      <p:ext uri="{BB962C8B-B14F-4D97-AF65-F5344CB8AC3E}">
        <p14:creationId xmlns:p14="http://schemas.microsoft.com/office/powerpoint/2010/main" val="645016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 algn="just">
              <a:buFont typeface="+mj-lt"/>
              <a:buAutoNum type="arabicPeriod" startAt="5"/>
            </a:pPr>
            <a:r>
              <a:rPr lang="lt-LT" dirty="0"/>
              <a:t>Serverio pusės dalies valdiklių kodo padengimas automatiniais testais sumažino atsirandančių klaidų tikimybę plečiant įrankio funkcionalumą.</a:t>
            </a:r>
          </a:p>
          <a:p>
            <a:pPr marL="457200" indent="-457200" algn="just">
              <a:buFont typeface="+mj-lt"/>
              <a:buAutoNum type="arabicPeriod" startAt="5"/>
            </a:pPr>
            <a:r>
              <a:rPr lang="lt-LT" dirty="0"/>
              <a:t>Ateityje numatoma </a:t>
            </a:r>
            <a:r>
              <a:rPr lang="lt-LT" dirty="0" smtClean="0"/>
              <a:t>įrankį </a:t>
            </a:r>
            <a:r>
              <a:rPr lang="lt-LT" dirty="0"/>
              <a:t>tobulinti, išplečiant jo funkcijų spektrą bei integruojant kitas pranešimų eilių realizacijas.</a:t>
            </a:r>
          </a:p>
          <a:p>
            <a:pPr marL="457200" indent="-457200" algn="just">
              <a:buFont typeface="+mj-lt"/>
              <a:buAutoNum type="arabicPeriod" startAt="5"/>
            </a:pPr>
            <a:r>
              <a:rPr lang="lt-LT" dirty="0"/>
              <a:t>Sukurtas įrankis sėkmingai naudojamas įmonės programuotojų bei testuotojų.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422490"/>
            <a:ext cx="4651694" cy="619724"/>
          </a:xfrm>
        </p:spPr>
        <p:txBody>
          <a:bodyPr/>
          <a:lstStyle/>
          <a:p>
            <a:r>
              <a:rPr lang="lt-LT" dirty="0"/>
              <a:t>Išvados</a:t>
            </a:r>
            <a:r>
              <a:rPr lang="en-GB" dirty="0"/>
              <a:t> </a:t>
            </a:r>
            <a:r>
              <a:rPr lang="en-GB" dirty="0" err="1"/>
              <a:t>ir</a:t>
            </a:r>
            <a:r>
              <a:rPr lang="en-GB" dirty="0"/>
              <a:t> </a:t>
            </a:r>
            <a:r>
              <a:rPr lang="en-GB" dirty="0" err="1"/>
              <a:t>rezultatai</a:t>
            </a:r>
            <a:r>
              <a:rPr lang="lt-LT" dirty="0"/>
              <a:t> (</a:t>
            </a:r>
            <a:r>
              <a:rPr lang="en-GB"/>
              <a:t>2</a:t>
            </a:r>
            <a:r>
              <a:rPr lang="lt-LT"/>
              <a:t>/2</a:t>
            </a:r>
            <a:r>
              <a:rPr lang="lt-L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03203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FA61C1-4567-438F-92CC-76E71DE656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lt-LT" dirty="0"/>
              <a:t>Demonstracija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B54BBA57-D2C2-49CD-A4CB-0E7D55A70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351" y="1553331"/>
            <a:ext cx="8783187" cy="417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280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4E322564-030A-4F27-AB21-36B9B861D4E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dirty="0"/>
              <a:t>Užsakovas – UAB „CID Lietuva“.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b="1" dirty="0"/>
              <a:t>Tikslas</a:t>
            </a:r>
            <a:r>
              <a:rPr lang="lt-LT" dirty="0"/>
              <a:t> - palengvinti programuotojų ir testuotojų, kuriančių bei testuojančių komunikaciją pranešimais naudojančias sistemas, darbą, sukuriant pranešimų eilių valdymui skirtą </a:t>
            </a:r>
            <a:r>
              <a:rPr lang="lt-LT" dirty="0" err="1"/>
              <a:t>saityno</a:t>
            </a:r>
            <a:r>
              <a:rPr lang="lt-LT" dirty="0"/>
              <a:t> įrankį.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5099AE0-F34A-4F7C-B96A-7B85AAAF2B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22490"/>
            <a:ext cx="3980575" cy="619724"/>
          </a:xfrm>
        </p:spPr>
        <p:txBody>
          <a:bodyPr/>
          <a:lstStyle/>
          <a:p>
            <a:r>
              <a:rPr lang="lt-LT" dirty="0"/>
              <a:t>Veiklos tikslas</a:t>
            </a:r>
          </a:p>
        </p:txBody>
      </p:sp>
    </p:spTree>
    <p:extLst>
      <p:ext uri="{BB962C8B-B14F-4D97-AF65-F5344CB8AC3E}">
        <p14:creationId xmlns:p14="http://schemas.microsoft.com/office/powerpoint/2010/main" val="3027433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48408" y="2231472"/>
            <a:ext cx="8343900" cy="3765917"/>
          </a:xfrm>
        </p:spPr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dirty="0"/>
              <a:t>Daugėja </a:t>
            </a:r>
            <a:r>
              <a:rPr lang="lt-LT" dirty="0" err="1"/>
              <a:t>mikroservisų</a:t>
            </a:r>
            <a:r>
              <a:rPr lang="lt-LT" dirty="0"/>
              <a:t> architektūra grįstų programinės įrangos sprendimų.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dirty="0"/>
              <a:t>Pranešimų eilių valdymui reikalinga papildoma programinė </a:t>
            </a:r>
            <a:r>
              <a:rPr lang="lt-LT" dirty="0" smtClean="0"/>
              <a:t>įranga.</a:t>
            </a:r>
            <a:endParaRPr lang="lt-LT" dirty="0"/>
          </a:p>
          <a:p>
            <a:pPr marL="1028700" lvl="1" indent="-342900" algn="just"/>
            <a:r>
              <a:rPr lang="lt-LT" sz="1800" dirty="0"/>
              <a:t>Pranešimų skirstytojų suteikiamų sąsajų funkcionalumo neužtenka.</a:t>
            </a:r>
          </a:p>
          <a:p>
            <a:pPr marL="1028700" lvl="1" indent="-342900" algn="just"/>
            <a:r>
              <a:rPr lang="lt-LT" sz="1800" dirty="0"/>
              <a:t>Kai kuriose sistemose naudojamos kelios pranešimų eilių realizacijos.</a:t>
            </a:r>
          </a:p>
          <a:p>
            <a:pPr marL="1028700" lvl="1" indent="-342900" algn="just"/>
            <a:r>
              <a:rPr lang="lt-LT" sz="1800" dirty="0"/>
              <a:t>Universalūs įrankiai yra mokami.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422490"/>
            <a:ext cx="5317524" cy="619724"/>
          </a:xfrm>
        </p:spPr>
        <p:txBody>
          <a:bodyPr/>
          <a:lstStyle/>
          <a:p>
            <a:r>
              <a:rPr lang="lt-LT" dirty="0"/>
              <a:t>Problematika ir pagrįstumas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DA0D77D-1089-4AE6-BA52-63E7F9488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249" y="4238704"/>
            <a:ext cx="7035503" cy="23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457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9897F7-32D0-4E5E-8183-3AF027FA86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22490"/>
            <a:ext cx="5251622" cy="619724"/>
          </a:xfrm>
        </p:spPr>
        <p:txBody>
          <a:bodyPr/>
          <a:lstStyle/>
          <a:p>
            <a:r>
              <a:rPr lang="lt-LT" dirty="0"/>
              <a:t>Funkciniai reikalavimai (1/2)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D6AF461-27C8-4E21-88EB-6A2D41290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81" y="829381"/>
            <a:ext cx="6921436" cy="571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24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9897F7-32D0-4E5E-8183-3AF027FA86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22490"/>
            <a:ext cx="5268097" cy="619724"/>
          </a:xfrm>
        </p:spPr>
        <p:txBody>
          <a:bodyPr/>
          <a:lstStyle/>
          <a:p>
            <a:r>
              <a:rPr lang="lt-LT" dirty="0"/>
              <a:t>Funkciniai reikalavimai (2/2)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A191102-843D-4788-934A-54044DF93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592" y="1174196"/>
            <a:ext cx="7974815" cy="538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39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11BCA901-695B-4904-8568-5CD6E7087A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7202" y="2231473"/>
            <a:ext cx="8226909" cy="3305262"/>
          </a:xfrm>
        </p:spPr>
        <p:txBody>
          <a:bodyPr/>
          <a:lstStyle/>
          <a:p>
            <a:pPr marL="457200" indent="-457200" algn="just">
              <a:buFont typeface="+mj-lt"/>
              <a:buAutoNum type="arabicPeriod"/>
            </a:pPr>
            <a:r>
              <a:rPr lang="lt-LT" dirty="0"/>
              <a:t>Visi pranešimų eilių valdymo posistemės API metodai turi būti prieinami tik autentifikuotiems naudotojams;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lt-LT" dirty="0"/>
              <a:t>Konfigūracijos duomenys, skirti prisijungti prie pranešimų eilių skirstymo programinės įrangos, duomenų bazėje turi būti saugomi prieš tai juos užšifruojant</a:t>
            </a:r>
            <a:r>
              <a:rPr lang="en-US" dirty="0"/>
              <a:t>;</a:t>
            </a:r>
            <a:endParaRPr lang="lt-LT" dirty="0"/>
          </a:p>
          <a:p>
            <a:pPr marL="457200" indent="-457200" algn="just">
              <a:buFont typeface="+mj-lt"/>
              <a:buAutoNum type="arabicPeriod"/>
            </a:pPr>
            <a:r>
              <a:rPr lang="lt-LT" dirty="0"/>
              <a:t>Įrankis turi turėti testavimo ir produkcijos aplinkas tiek </a:t>
            </a:r>
            <a:r>
              <a:rPr lang="lt-LT" dirty="0" err="1"/>
              <a:t>saityno</a:t>
            </a:r>
            <a:r>
              <a:rPr lang="lt-LT" dirty="0"/>
              <a:t> programos, tiek serverio pusės dalies kodo talpinimui bei vykdymui;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lt-LT" dirty="0"/>
              <a:t>Įrankio diegimui į testavimo bei produkcijos aplinkas turi būti paruošti automatinio diegimo scenarijai</a:t>
            </a:r>
            <a:r>
              <a:rPr lang="en-US" dirty="0"/>
              <a:t>.</a:t>
            </a:r>
            <a:endParaRPr lang="lt-L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1B9EB2A-A673-43D3-A01A-57A024008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22490"/>
            <a:ext cx="5306037" cy="619724"/>
          </a:xfrm>
        </p:spPr>
        <p:txBody>
          <a:bodyPr/>
          <a:lstStyle/>
          <a:p>
            <a:r>
              <a:rPr lang="lt-LT" dirty="0"/>
              <a:t>Nefunkciniai reikalavimai</a:t>
            </a:r>
          </a:p>
        </p:txBody>
      </p:sp>
    </p:spTree>
    <p:extLst>
      <p:ext uri="{BB962C8B-B14F-4D97-AF65-F5344CB8AC3E}">
        <p14:creationId xmlns:p14="http://schemas.microsoft.com/office/powerpoint/2010/main" val="3819296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3A4E4A3-C6FF-4383-A228-F90649952B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22490"/>
            <a:ext cx="4592971" cy="619724"/>
          </a:xfrm>
        </p:spPr>
        <p:txBody>
          <a:bodyPr/>
          <a:lstStyle/>
          <a:p>
            <a:r>
              <a:rPr lang="lt-LT" dirty="0"/>
              <a:t>Naudotos technologijos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60909FD-12D9-41D8-A7D4-C55CBB614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534" y="2246704"/>
            <a:ext cx="997948" cy="9979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9C0043A-9ABE-4F14-ABD7-FD73B9309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7405" y="2419121"/>
            <a:ext cx="2096883" cy="6290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58C20B9D-BB56-4F7E-BCA1-E1EFAEDBA0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1516" y="2375546"/>
            <a:ext cx="2096884" cy="74026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085AEE20-118F-47BF-86A9-BE1EC5309E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6252" y="3498309"/>
            <a:ext cx="2267414" cy="68188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97593C39-A66D-4DE0-AFB3-1CCD5B5A77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8399" y="2223211"/>
            <a:ext cx="1451087" cy="109027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19BC2222-6E71-4775-ADF3-96209C8F10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2947" y="4472048"/>
            <a:ext cx="2295787" cy="86321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DC9E3E5D-CA60-4DA0-8BCE-DA5605B902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4986" y="4511399"/>
            <a:ext cx="1947490" cy="86512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F704ED64-2662-45F6-910A-80AEEDCCD0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12077" y="3310976"/>
            <a:ext cx="2722269" cy="10591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D6A2A813-4CC2-4994-8C28-02F9328DF0E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00982" y="3429000"/>
            <a:ext cx="951965" cy="96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752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0CBBD19-1AC1-4D7B-A2F0-2D934CE4BD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422490"/>
            <a:ext cx="4818185" cy="619724"/>
          </a:xfrm>
        </p:spPr>
        <p:txBody>
          <a:bodyPr/>
          <a:lstStyle/>
          <a:p>
            <a:r>
              <a:rPr lang="lt-LT" dirty="0"/>
              <a:t>AMQE diegimo diagrama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887BDC1-4BF8-4943-BB5F-00BC9D1A2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23" y="1159708"/>
            <a:ext cx="7937843" cy="540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91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9A24CDC-986D-4C27-AD07-81F5ABD270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1" y="422490"/>
            <a:ext cx="4589584" cy="619724"/>
          </a:xfrm>
        </p:spPr>
        <p:txBody>
          <a:bodyPr/>
          <a:lstStyle/>
          <a:p>
            <a:r>
              <a:rPr lang="lt-LT" dirty="0"/>
              <a:t>AMQE paketų diagrama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5F5C157-267B-46E8-B768-BF007555A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543" y="1149222"/>
            <a:ext cx="7980913" cy="541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54211"/>
      </p:ext>
    </p:extLst>
  </p:cSld>
  <p:clrMapOvr>
    <a:masterClrMapping/>
  </p:clrMapOvr>
</p:sld>
</file>

<file path=ppt/theme/theme1.xml><?xml version="1.0" encoding="utf-8"?>
<a:theme xmlns:a="http://schemas.openxmlformats.org/drawingml/2006/main" name="Skaidrių šablonas Nr.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66FD0066-9A35-3244-99F3-E7429AFC22E9}" vid="{E0D44DF2-BDB4-FB46-A402-E055A4F169AE}"/>
    </a:ext>
  </a:extLst>
</a:theme>
</file>

<file path=ppt/theme/theme2.xml><?xml version="1.0" encoding="utf-8"?>
<a:theme xmlns:a="http://schemas.openxmlformats.org/drawingml/2006/main" name="Skaidrių šablonas Nr.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kaidrių šablonas Nr.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kaidrių šablonas Nr.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58B64AFFE26B43B77AA17D11A60417" ma:contentTypeVersion="1" ma:contentTypeDescription="Create a new document." ma:contentTypeScope="" ma:versionID="01bd53db0e8d6d534b754d77d1b7686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9ab8c2b3c1d2a690bc60d382cab7cd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D500EDF-5696-4B97-A3A9-8C691C60D6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6C12809-B468-4DCD-B828-C677CEFAE31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427E9AF-4336-4E21-BA0F-E141F141D07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368</Words>
  <Application>Microsoft Office PowerPoint</Application>
  <PresentationFormat>On-screen Show (4:3)</PresentationFormat>
  <Paragraphs>43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Skaidrių šablonas Nr.1</vt:lpstr>
      <vt:lpstr>Skaidrių šablonas Nr.2</vt:lpstr>
      <vt:lpstr>Skaidrių šablonas Nr.3</vt:lpstr>
      <vt:lpstr>Skaidrių šablonas Nr.4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Mangirdas Kazlauskas</cp:lastModifiedBy>
  <cp:revision>173</cp:revision>
  <dcterms:created xsi:type="dcterms:W3CDTF">2017-04-05T12:23:50Z</dcterms:created>
  <dcterms:modified xsi:type="dcterms:W3CDTF">2018-05-28T05:57:57Z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0x0101006558B64AFFE26B43B77AA17D11A60417</vt:lpwstr>
  </property>
</Properties>
</file>

<file path=docProps/thumbnail.jpeg>
</file>